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7"/>
  </p:notesMasterIdLst>
  <p:handoutMasterIdLst>
    <p:handoutMasterId r:id="rId98"/>
  </p:handoutMasterIdLst>
  <p:sldIdLst>
    <p:sldId id="256" r:id="rId2"/>
    <p:sldId id="315" r:id="rId3"/>
    <p:sldId id="1015" r:id="rId4"/>
    <p:sldId id="314" r:id="rId5"/>
    <p:sldId id="1017" r:id="rId6"/>
    <p:sldId id="800" r:id="rId7"/>
    <p:sldId id="313" r:id="rId8"/>
    <p:sldId id="1018" r:id="rId9"/>
    <p:sldId id="878" r:id="rId10"/>
    <p:sldId id="1046" r:id="rId11"/>
    <p:sldId id="798" r:id="rId12"/>
    <p:sldId id="316" r:id="rId13"/>
    <p:sldId id="1074" r:id="rId14"/>
    <p:sldId id="744" r:id="rId15"/>
    <p:sldId id="1014" r:id="rId16"/>
    <p:sldId id="782" r:id="rId17"/>
    <p:sldId id="1016"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086" r:id="rId46"/>
    <p:sldId id="1087" r:id="rId47"/>
    <p:sldId id="1101" r:id="rId48"/>
    <p:sldId id="973" r:id="rId49"/>
    <p:sldId id="1102" r:id="rId50"/>
    <p:sldId id="1103" r:id="rId51"/>
    <p:sldId id="1058" r:id="rId52"/>
    <p:sldId id="1104" r:id="rId53"/>
    <p:sldId id="1105" r:id="rId54"/>
    <p:sldId id="1106" r:id="rId55"/>
    <p:sldId id="1066" r:id="rId56"/>
    <p:sldId id="985" r:id="rId57"/>
    <p:sldId id="1035" r:id="rId58"/>
    <p:sldId id="1055" r:id="rId59"/>
    <p:sldId id="1054" r:id="rId60"/>
    <p:sldId id="1057" r:id="rId61"/>
    <p:sldId id="1071" r:id="rId62"/>
    <p:sldId id="1075" r:id="rId63"/>
    <p:sldId id="1050" r:id="rId64"/>
    <p:sldId id="1051" r:id="rId65"/>
    <p:sldId id="1040" r:id="rId66"/>
    <p:sldId id="1049" r:id="rId67"/>
    <p:sldId id="1092" r:id="rId68"/>
    <p:sldId id="1097" r:id="rId69"/>
    <p:sldId id="1098" r:id="rId70"/>
    <p:sldId id="1099" r:id="rId71"/>
    <p:sldId id="1100" r:id="rId72"/>
    <p:sldId id="997" r:id="rId73"/>
    <p:sldId id="1020" r:id="rId74"/>
    <p:sldId id="1022" r:id="rId75"/>
    <p:sldId id="1070" r:id="rId76"/>
    <p:sldId id="1026" r:id="rId77"/>
    <p:sldId id="1019" r:id="rId78"/>
    <p:sldId id="1028" r:id="rId79"/>
    <p:sldId id="1029" r:id="rId80"/>
    <p:sldId id="1025" r:id="rId81"/>
    <p:sldId id="1069" r:id="rId82"/>
    <p:sldId id="1021" r:id="rId83"/>
    <p:sldId id="1027" r:id="rId84"/>
    <p:sldId id="1047" r:id="rId85"/>
    <p:sldId id="1048" r:id="rId86"/>
    <p:sldId id="1108" r:id="rId87"/>
    <p:sldId id="268" r:id="rId88"/>
    <p:sldId id="1031" r:id="rId89"/>
    <p:sldId id="269" r:id="rId90"/>
    <p:sldId id="974" r:id="rId91"/>
    <p:sldId id="1064" r:id="rId92"/>
    <p:sldId id="1109" r:id="rId93"/>
    <p:sldId id="1110" r:id="rId94"/>
    <p:sldId id="1111" r:id="rId95"/>
    <p:sldId id="1107"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08"/>
    <p:restoredTop sz="94787"/>
  </p:normalViewPr>
  <p:slideViewPr>
    <p:cSldViewPr snapToGrid="0" snapToObjects="1">
      <p:cViewPr varScale="1">
        <p:scale>
          <a:sx n="120" d="100"/>
          <a:sy n="120" d="100"/>
        </p:scale>
        <p:origin x="744" y="18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3/14/22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3/14/22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13</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52</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58</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63</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64</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69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2513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651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0536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3/14/22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3/14/22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3/14/22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3/14/22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3/14/22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3/14/22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3/14/22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3/14/22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3/14/22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3/14/22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3/14/22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3/14/22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1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18.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5.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5.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4.png"/><Relationship Id="rId17" Type="http://schemas.openxmlformats.org/officeDocument/2006/relationships/image" Target="../media/image56.png"/><Relationship Id="rId2" Type="http://schemas.openxmlformats.org/officeDocument/2006/relationships/notesSlide" Target="../notesSlides/notesSlide26.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33.png"/><Relationship Id="rId5" Type="http://schemas.openxmlformats.org/officeDocument/2006/relationships/image" Target="../media/image23.png"/><Relationship Id="rId15" Type="http://schemas.openxmlformats.org/officeDocument/2006/relationships/image" Target="../media/image37.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6.png"/></Relationships>
</file>

<file path=ppt/slides/_rels/slide4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60.png"/><Relationship Id="rId18" Type="http://schemas.openxmlformats.org/officeDocument/2006/relationships/image" Target="../media/image66.png"/><Relationship Id="rId3" Type="http://schemas.openxmlformats.org/officeDocument/2006/relationships/image" Target="../media/image16.png"/><Relationship Id="rId21" Type="http://schemas.openxmlformats.org/officeDocument/2006/relationships/image" Target="../media/image69.png"/><Relationship Id="rId7" Type="http://schemas.openxmlformats.org/officeDocument/2006/relationships/image" Target="../media/image20.png"/><Relationship Id="rId12" Type="http://schemas.openxmlformats.org/officeDocument/2006/relationships/image" Target="../media/image38.png"/><Relationship Id="rId17" Type="http://schemas.openxmlformats.org/officeDocument/2006/relationships/image" Target="../media/image65.png"/><Relationship Id="rId2" Type="http://schemas.openxmlformats.org/officeDocument/2006/relationships/notesSlide" Target="../notesSlides/notesSlide28.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2.png"/><Relationship Id="rId5" Type="http://schemas.openxmlformats.org/officeDocument/2006/relationships/image" Target="../media/image18.png"/><Relationship Id="rId15" Type="http://schemas.openxmlformats.org/officeDocument/2006/relationships/image" Target="../media/image63.png"/><Relationship Id="rId10" Type="http://schemas.openxmlformats.org/officeDocument/2006/relationships/image" Target="../media/image31.png"/><Relationship Id="rId19" Type="http://schemas.openxmlformats.org/officeDocument/2006/relationships/image" Target="../media/image67.png"/><Relationship Id="rId4" Type="http://schemas.openxmlformats.org/officeDocument/2006/relationships/image" Target="../media/image17.png"/><Relationship Id="rId9" Type="http://schemas.openxmlformats.org/officeDocument/2006/relationships/image" Target="../media/image30.png"/><Relationship Id="rId14" Type="http://schemas.openxmlformats.org/officeDocument/2006/relationships/image" Target="../media/image62.png"/><Relationship Id="rId22"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292.png"/></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5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250.png"/><Relationship Id="rId7"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5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91.png"/></Relationships>
</file>

<file path=ppt/slides/_rels/slide5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101.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740.png"/></Relationships>
</file>

<file path=ppt/slides/_rels/slide6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69.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5.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5.gif"/></Relationships>
</file>

<file path=ppt/slides/_rels/slide7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101.jpeg"/><Relationship Id="rId7" Type="http://schemas.openxmlformats.org/officeDocument/2006/relationships/image" Target="../media/image210.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01.png"/><Relationship Id="rId5" Type="http://schemas.openxmlformats.org/officeDocument/2006/relationships/image" Target="../media/image192.png"/><Relationship Id="rId4" Type="http://schemas.openxmlformats.org/officeDocument/2006/relationships/image" Target="../media/image181.png"/><Relationship Id="rId9" Type="http://schemas.openxmlformats.org/officeDocument/2006/relationships/image" Target="../media/image231.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106.jpeg"/><Relationship Id="rId5" Type="http://schemas.openxmlformats.org/officeDocument/2006/relationships/image" Target="../media/image105.gif"/><Relationship Id="rId4" Type="http://schemas.openxmlformats.org/officeDocument/2006/relationships/image" Target="../media/image104.png"/></Relationships>
</file>

<file path=ppt/slides/_rels/slide8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14.jpeg"/><Relationship Id="rId5" Type="http://schemas.openxmlformats.org/officeDocument/2006/relationships/image" Target="../media/image113.jpeg"/><Relationship Id="rId4" Type="http://schemas.openxmlformats.org/officeDocument/2006/relationships/image" Target="../media/image112.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hyperlink" Target="https://learn.sparkfun.com/tutorials/capacitors"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hyperlink" Target="https://learn.sparkfun.com/tutorials/resistors"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6393BC8-8ADC-3F4D-A2C1-FB8A5B80B15F}"/>
              </a:ext>
            </a:extLst>
          </p:cNvPr>
          <p:cNvGrpSpPr/>
          <p:nvPr/>
        </p:nvGrpSpPr>
        <p:grpSpPr>
          <a:xfrm>
            <a:off x="553199" y="1891219"/>
            <a:ext cx="3768805" cy="3764280"/>
            <a:chOff x="638543" y="1196275"/>
            <a:chExt cx="3768805"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54845" y="2729058"/>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80884" y="2735685"/>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64751"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37119" y="26958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38543"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189997" y="2722962"/>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72271" y="26897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070847" y="19034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067610" y="3463538"/>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043927" y="2364394"/>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060721" y="1945936"/>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1842497" y="2395014"/>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2654543" y="2376823"/>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443215"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644639" y="3390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278367" y="340302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050023" y="3077626"/>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1848593" y="3108246"/>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2660639" y="3090055"/>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064751"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072321" y="4154294"/>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061703" y="1237520"/>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076943" y="410406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523428" y="2741781"/>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102548" y="2723493"/>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167349" y="1264257"/>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168193" y="197748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070847" y="11962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161254" y="418424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137712" y="4897473"/>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076943" y="48233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3675004" y="1977489"/>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3668908" y="3312513"/>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263745" y="1252064"/>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262931" y="3251553"/>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17</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7581032"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7581032" cy="3910555"/>
              </a:xfrm>
              <a:prstGeom prst="rect">
                <a:avLst/>
              </a:prstGeom>
              <a:blipFill>
                <a:blip r:embed="rId3"/>
                <a:stretch>
                  <a:fillRect l="-502" t="-64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7392035" y="1493241"/>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21360" y="1075906"/>
                <a:ext cx="4798755" cy="4798200"/>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oMath>
                </a14:m>
                <a:endParaRPr lang="en-US" dirty="0"/>
              </a:p>
              <a:p>
                <a:pPr marL="742950" lvl="1" indent="-285750">
                  <a:buFont typeface="Arial" panose="020B0604020202020204" pitchFamily="34" charset="0"/>
                  <a:buChar char="•"/>
                </a:pPr>
                <a:r>
                  <a:rPr lang="en-US" dirty="0"/>
                  <a:t>Max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den>
                        </m:f>
                      </m:den>
                    </m:f>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den>
                    </m:f>
                    <m:r>
                      <a:rPr lang="en-US" i="1">
                        <a:latin typeface="Cambria Math" panose="02040503050406030204" pitchFamily="18" charset="0"/>
                      </a:rPr>
                      <m:t>=</m:t>
                    </m:r>
                    <m:r>
                      <a:rPr lang="en-US" i="1">
                        <a:latin typeface="Cambria Math" panose="02040503050406030204" pitchFamily="18" charset="0"/>
                      </a:rPr>
                      <m:t>𝐵</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𝐶</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en>
                    </m:f>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𝑗</m:t>
                        </m:r>
                      </m:num>
                      <m:den>
                        <m:r>
                          <a:rPr lang="en-US" i="1">
                            <a:latin typeface="Cambria Math" panose="02040503050406030204" pitchFamily="18" charset="0"/>
                          </a:rPr>
                          <m:t>2</m:t>
                        </m:r>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𝐵</m:t>
                    </m:r>
                    <m:r>
                      <a:rPr lang="en-US" i="1">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small: 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𝐶</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21360" y="1075906"/>
                <a:ext cx="4798755" cy="4798200"/>
              </a:xfrm>
              <a:prstGeom prst="rect">
                <a:avLst/>
              </a:prstGeom>
              <a:blipFill>
                <a:blip r:embed="rId3"/>
                <a:stretch>
                  <a:fillRect l="-792" b="-290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9DD59A9-1296-1943-A25E-7AFF7DD04BEC}"/>
              </a:ext>
            </a:extLst>
          </p:cNvPr>
          <p:cNvGrpSpPr/>
          <p:nvPr/>
        </p:nvGrpSpPr>
        <p:grpSpPr>
          <a:xfrm>
            <a:off x="9238059" y="2153859"/>
            <a:ext cx="2627933" cy="1528839"/>
            <a:chOff x="9128038" y="287394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4FFA587E-0F12-BF4A-9EA5-EFBA61021593}"/>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8888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610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233800" y="2241044"/>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dirty="0"/>
                  <a:t>For C</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den>
                    </m:f>
                  </m:oMath>
                </a14:m>
                <a:endParaRPr lang="en-US" dirty="0"/>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voltage amplifiers, we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oMath>
                </a14:m>
                <a:endParaRPr lang="en-US" dirty="0"/>
              </a:p>
              <a:p>
                <a:pPr marL="342900" indent="-342900">
                  <a:buFont typeface="Arial" panose="020B0604020202020204" pitchFamily="34" charset="0"/>
                  <a:buChar char="•"/>
                </a:pPr>
                <a:r>
                  <a:rPr lang="en-US" dirty="0"/>
                  <a:t>For current amplifiers, we want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oMath>
                </a14:m>
                <a:endParaRPr lang="en-US"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233800" y="2241044"/>
                <a:ext cx="4798759" cy="2396478"/>
              </a:xfrm>
              <a:prstGeom prst="rect">
                <a:avLst/>
              </a:prstGeom>
              <a:blipFill>
                <a:blip r:embed="rId13"/>
                <a:stretch>
                  <a:fillRect l="-792" t="-105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572789" y="1598527"/>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dirty="0"/>
                  <a:t>Equivalent circuit on right</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den>
                    </m:f>
                  </m:oMath>
                </a14:m>
                <a:endParaRPr lang="en-US" dirty="0"/>
              </a:p>
              <a:p>
                <a:endParaRPr lang="en-US" dirty="0"/>
              </a:p>
              <a:p>
                <a:pPr marL="342900" indent="-342900">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t> low: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r>
                      <a:rPr lang="en-US" b="0" i="0" smtClean="0">
                        <a:latin typeface="Cambria Math" panose="02040503050406030204" pitchFamily="18" charset="0"/>
                      </a:rPr>
                      <m:t>=</m:t>
                    </m:r>
                    <m:r>
                      <m:rPr>
                        <m:sty m:val="p"/>
                      </m:rPr>
                      <a:rPr lang="en-US" b="0" i="0" smtClean="0">
                        <a:latin typeface="Cambria Math" panose="02040503050406030204" pitchFamily="18" charset="0"/>
                      </a:rPr>
                      <m:t>B</m:t>
                    </m:r>
                  </m:oMath>
                </a14:m>
                <a:endParaRPr lang="en-US" b="0" dirty="0"/>
              </a:p>
              <a:p>
                <a:pPr marL="342900" indent="-342900">
                  <a:buFont typeface="+mj-lt"/>
                  <a:buAutoNum type="arabicPeriod"/>
                </a:pPr>
                <a:r>
                  <a:rPr lang="en-US" dirty="0"/>
                  <a:t>For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oMath>
                </a14:m>
                <a:r>
                  <a:rPr lang="en-US" dirty="0"/>
                  <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𝐵</m:t>
                        </m:r>
                      </m:num>
                      <m:den>
                        <m:r>
                          <a:rPr lang="en-US" b="0" i="1" smtClean="0">
                            <a:latin typeface="Cambria Math" panose="02040503050406030204" pitchFamily="18" charset="0"/>
                          </a:rPr>
                          <m:t>1+</m:t>
                        </m:r>
                        <m:r>
                          <a:rPr lang="en-US" b="0" i="1" smtClean="0">
                            <a:latin typeface="Cambria Math" panose="02040503050406030204" pitchFamily="18" charset="0"/>
                          </a:rPr>
                          <m:t>𝑗</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num>
                      <m:den>
                        <m:r>
                          <a:rPr lang="en-US" b="0" i="1" smtClean="0">
                            <a:latin typeface="Cambria Math" panose="02040503050406030204" pitchFamily="18" charset="0"/>
                          </a:rPr>
                          <m:t>2</m:t>
                        </m:r>
                      </m:den>
                    </m:f>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high: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smtClean="0">
                            <a:latin typeface="Cambria Math" panose="02040503050406030204" pitchFamily="18" charset="0"/>
                          </a:rPr>
                        </m:ctrlPr>
                      </m:fPr>
                      <m:num>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num>
                      <m:den>
                        <m:r>
                          <a:rPr lang="en-US" b="0" i="1" smtClean="0">
                            <a:latin typeface="Cambria Math" panose="02040503050406030204" pitchFamily="18" charset="0"/>
                          </a:rPr>
                          <m:t>𝑗</m:t>
                        </m:r>
                        <m:f>
                          <m:fPr>
                            <m:type m:val="skw"/>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den>
                        </m:f>
                      </m:den>
                    </m:f>
                    <m:r>
                      <a:rPr lang="en-US" b="0" i="1" smtClean="0">
                        <a:latin typeface="Cambria Math" panose="02040503050406030204" pitchFamily="18" charset="0"/>
                      </a:rPr>
                      <m:t>=</m:t>
                    </m:r>
                    <m:r>
                      <a:rPr lang="en-US" i="1">
                        <a:latin typeface="Cambria Math" panose="02040503050406030204" pitchFamily="18" charset="0"/>
                      </a:rPr>
                      <m:t>𝐵</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num>
                      <m:den>
                        <m:r>
                          <a:rPr lang="en-US" i="1" smtClean="0">
                            <a:latin typeface="Cambria Math" panose="02040503050406030204" pitchFamily="18" charset="0"/>
                            <a:ea typeface="Cambria Math" panose="02040503050406030204" pitchFamily="18" charset="0"/>
                          </a:rPr>
                          <m:t>𝜔</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90</m:t>
                    </m:r>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572789" y="1598527"/>
                <a:ext cx="7868203" cy="4798200"/>
              </a:xfrm>
              <a:prstGeom prst="rect">
                <a:avLst/>
              </a:prstGeom>
              <a:blipFill>
                <a:blip r:embed="rId3"/>
                <a:stretch>
                  <a:fillRect l="-645" t="-52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232" name="Group 231">
            <a:extLst>
              <a:ext uri="{FF2B5EF4-FFF2-40B4-BE49-F238E27FC236}">
                <a16:creationId xmlns:a16="http://schemas.microsoft.com/office/drawing/2014/main" id="{F467A8AB-8447-0C43-9750-DD069338F88F}"/>
              </a:ext>
            </a:extLst>
          </p:cNvPr>
          <p:cNvGrpSpPr/>
          <p:nvPr/>
        </p:nvGrpSpPr>
        <p:grpSpPr>
          <a:xfrm>
            <a:off x="8002055" y="1285921"/>
            <a:ext cx="4075208" cy="2204739"/>
            <a:chOff x="8006829" y="2347515"/>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5688" y="4040769"/>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5688" y="4040769"/>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22788" y="2457603"/>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8387" y="2833895"/>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81569" y="4249264"/>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8255" y="2831747"/>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63597" y="2347515"/>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63597" y="2347515"/>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82033" y="3056080"/>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9228" y="28172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403028" y="3563863"/>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54233" y="3470017"/>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6829" y="2946442"/>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6829" y="2946442"/>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903216" y="28267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9408" y="3013114"/>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9408" y="3013114"/>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5565" y="3530120"/>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7252" y="2438398"/>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202475" y="2800552"/>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34217" y="4230209"/>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74394" y="2817245"/>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73287" y="2357036"/>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73287" y="2357036"/>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34681" y="3037025"/>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31876" y="27981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5676" y="3544808"/>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8321" y="3436674"/>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73781" y="2998827"/>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73781" y="2998827"/>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7288" y="28077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40600" y="3179799"/>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40600" y="3179799"/>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9637" y="3511065"/>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𝐴</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feedback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=0</m:t>
                    </m:r>
                  </m:oMath>
                </a14:m>
                <a:r>
                  <a:rPr lang="en-US" b="0" dirty="0"/>
                  <a: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 1+</m:t>
                    </m:r>
                    <m:r>
                      <a:rPr lang="en-US" b="0" i="1" smtClean="0">
                        <a:latin typeface="Cambria Math" panose="02040503050406030204" pitchFamily="18" charset="0"/>
                      </a:rPr>
                      <m:t>𝐴𝐵</m:t>
                    </m:r>
                    <m:r>
                      <a:rPr lang="en-US" b="0" i="1" smtClean="0">
                        <a:latin typeface="Cambria Math" panose="02040503050406030204" pitchFamily="18" charset="0"/>
                      </a:rPr>
                      <m:t>&lt;1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𝐵</m:t>
                        </m:r>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r>
                  <a:rPr lang="en-US" b="0" dirty="0"/>
                  <a:t> measures stability</a:t>
                </a:r>
              </a:p>
              <a:p>
                <a:pPr marL="285750" indent="-285750">
                  <a:buFont typeface="Arial" panose="020B0604020202020204" pitchFamily="34" charset="0"/>
                  <a:buChar char="•"/>
                </a:pPr>
                <a:r>
                  <a:rPr lang="en-US" dirty="0"/>
                  <a:t>If forward gain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1</m:t>
                            </m:r>
                          </m:sub>
                        </m:sSub>
                      </m:den>
                    </m:f>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𝑓𝑒𝑒𝑏𝑏𝑎𝑐𝑘</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𝑛𝑜</m:t>
                            </m:r>
                            <m:r>
                              <a:rPr lang="en-US" b="0" i="1" smtClean="0">
                                <a:latin typeface="Cambria Math" panose="02040503050406030204" pitchFamily="18" charset="0"/>
                              </a:rPr>
                              <m:t>−</m:t>
                            </m:r>
                            <m:r>
                              <a:rPr lang="en-US" b="0" i="1" smtClean="0">
                                <a:latin typeface="Cambria Math" panose="02040503050406030204" pitchFamily="18" charset="0"/>
                              </a:rPr>
                              <m:t>𝑓𝑒𝑒𝑑𝑏𝑎𝑐𝑘</m:t>
                            </m:r>
                          </m:sub>
                        </m:sSub>
                      </m:num>
                      <m:den>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Sub>
                      </m:den>
                    </m:f>
                  </m:oMath>
                </a14:m>
                <a:endParaRPr lang="en-US" b="0" dirty="0"/>
              </a:p>
              <a:p>
                <a:pPr marL="742950" lvl="1" indent="-285750">
                  <a:buFont typeface="Arial" panose="020B0604020202020204" pitchFamily="34" charset="0"/>
                  <a:buChar char="•"/>
                </a:pPr>
                <a:r>
                  <a:rPr lang="en-US" dirty="0"/>
                  <a:t>This increases frequency response</a:t>
                </a:r>
              </a:p>
              <a:p>
                <a:pPr marL="285750" indent="-285750">
                  <a:buFont typeface="Arial" panose="020B0604020202020204" pitchFamily="34" charset="0"/>
                  <a:buChar char="•"/>
                </a:pPr>
                <a:r>
                  <a:rPr lang="en-US" b="0" dirty="0"/>
                  <a:t>Effect on impedance</a:t>
                </a:r>
                <a:endParaRPr lang="en-US"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m:t>
                    </m:r>
                  </m:oMath>
                </a14:m>
                <a:r>
                  <a:rPr lang="en-US" b="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𝐴𝐵</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323"/>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370976" y="2678119"/>
            <a:ext cx="3567548" cy="1893497"/>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b="0" dirty="0"/>
              </a:p>
              <a:p>
                <a:pPr marL="285750" indent="-285750">
                  <a:buFont typeface="Arial" panose="020B0604020202020204" pitchFamily="34" charset="0"/>
                  <a:buChar char="•"/>
                </a:pPr>
                <a:r>
                  <a:rPr lang="en-US" dirty="0"/>
                  <a:t>On upper right, oscillation conditions is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=1∠180</m:t>
                    </m:r>
                  </m:oMath>
                </a14:m>
                <a:endParaRPr lang="en-US" b="0" dirty="0"/>
              </a:p>
              <a:p>
                <a:pPr marL="285750" indent="-285750">
                  <a:buFont typeface="Arial" panose="020B0604020202020204" pitchFamily="34" charset="0"/>
                  <a:buChar char="•"/>
                </a:pPr>
                <a:r>
                  <a:rPr lang="en-US" dirty="0"/>
                  <a:t>For lower right,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=1∠0</m:t>
                    </m:r>
                  </m:oMath>
                </a14:m>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542"/>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51</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40809" y="1200008"/>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583316" y="344432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048A9-C1C4-DE45-8CC5-32355E580618}"/>
              </a:ext>
            </a:extLst>
          </p:cNvPr>
          <p:cNvGrpSpPr/>
          <p:nvPr/>
        </p:nvGrpSpPr>
        <p:grpSpPr>
          <a:xfrm>
            <a:off x="572212" y="4699252"/>
            <a:ext cx="3050889" cy="1753804"/>
            <a:chOff x="271216" y="4844978"/>
            <a:chExt cx="3050889" cy="1753804"/>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078009" y="51227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565045" y="5142793"/>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299032" y="5357042"/>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170624" y="516711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669577" y="473867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094176"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271216" y="50847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636720" y="50969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475572" y="5248613"/>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632098" y="5784250"/>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080552" y="5808634"/>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765454" y="5421922"/>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700976"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128539" y="5151398"/>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125874" y="5887882"/>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509922" y="5881786"/>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578800"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2971744"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1853768" y="5509442"/>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262200" y="4844978"/>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383833" y="6229450"/>
              <a:ext cx="2938272" cy="369332"/>
            </a:xfrm>
            <a:prstGeom prst="rect">
              <a:avLst/>
            </a:prstGeom>
            <a:noFill/>
          </p:spPr>
          <p:txBody>
            <a:bodyPr wrap="square" rtlCol="0">
              <a:spAutoFit/>
            </a:bodyPr>
            <a:lstStyle/>
            <a:p>
              <a:r>
                <a:rPr lang="en-US" dirty="0"/>
                <a:t>Tuned circuit</a:t>
              </a:r>
            </a:p>
          </p:txBody>
        </p:sp>
      </p:grpSp>
    </p:spTree>
    <p:extLst>
      <p:ext uri="{BB962C8B-B14F-4D97-AF65-F5344CB8AC3E}">
        <p14:creationId xmlns:p14="http://schemas.microsoft.com/office/powerpoint/2010/main" val="1127380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b="0" dirty="0"/>
                  <a:t>For sine waves,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e>
                    </m:d>
                    <m:r>
                      <a:rPr lang="en-US" b="0" i="1" smtClean="0">
                        <a:latin typeface="Cambria Math" panose="02040503050406030204" pitchFamily="18" charset="0"/>
                      </a:rPr>
                      <m:t>=1, </m:t>
                    </m:r>
                    <m:r>
                      <a:rPr lang="en-US" b="0" i="1" smtClean="0">
                        <a:latin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&gt;1</m:t>
                    </m:r>
                  </m:oMath>
                </a14:m>
                <a:r>
                  <a:rPr lang="en-US" b="0" dirty="0"/>
                  <a:t> </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𝐴𝐵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You can use the feedback networks on the previous slide for B</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𝐴</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𝑅</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f>
                              <m:fPr>
                                <m:type m:val="skw"/>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m:t>
                                </m:r>
                              </m:den>
                            </m:f>
                            <m:r>
                              <a:rPr lang="en-US" i="1">
                                <a:latin typeface="Cambria Math" panose="02040503050406030204" pitchFamily="18" charset="0"/>
                                <a:ea typeface="Cambria Math" panose="02040503050406030204" pitchFamily="18" charset="0"/>
                              </a:rPr>
                              <m:t>)</m:t>
                            </m:r>
                          </m:den>
                        </m:f>
                      </m:den>
                    </m:f>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485" t="-67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78640" y="1364550"/>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so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m:t>
                    </m:r>
                  </m:oMath>
                </a14:m>
                <a:r>
                  <a:rPr lang="en-US" dirty="0"/>
                  <a:t>, positive feedback</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a:t>, negative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For 741,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150</m:t>
                    </m:r>
                    <m:r>
                      <m:rPr>
                        <m:sty m:val="p"/>
                      </m:rPr>
                      <a:rPr lang="el-GR" b="0" i="1" smtClean="0">
                        <a:latin typeface="Cambria Math" panose="02040503050406030204" pitchFamily="18" charset="0"/>
                        <a:ea typeface="Cambria Math" panose="02040503050406030204" pitchFamily="18" charset="0"/>
                      </a:rPr>
                      <m:t>Ω</m:t>
                    </m:r>
                  </m:oMath>
                </a14:m>
                <a:endParaRPr lang="en-US"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561" t="-4364"/>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56</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57</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58</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5776842"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e>
                    </m:d>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r>
                          <a:rPr lang="en-US" i="1">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5776842" cy="2516553"/>
              </a:xfrm>
              <a:prstGeom prst="rect">
                <a:avLst/>
              </a:prstGeom>
              <a:blipFill>
                <a:blip r:embed="rId3"/>
                <a:stretch>
                  <a:fillRect l="-438"/>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730"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27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17266276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1371212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21963671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11023892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581155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368301" y="1395422"/>
                <a:ext cx="11414636"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𝑑</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Four satellites required.  </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Direct calculation</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𝑏</m:t>
                    </m:r>
                  </m:oMath>
                </a14:m>
                <a:r>
                  <a:rPr lang="en-US" sz="2000" dirty="0">
                    <a:solidFill>
                      <a:srgbClr val="000000"/>
                    </a:solidFill>
                    <a:ea typeface="Cambria Math" panose="02040503050406030204" pitchFamily="18" charset="0"/>
                    <a:sym typeface="Calibri"/>
                  </a:rPr>
                  <a:t> is the clock bias.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𝑠</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ea typeface="Cambria Math" panose="02040503050406030204" pitchFamily="18" charset="0"/>
                    <a:sym typeface="Calibri"/>
                  </a:rPr>
                  <a:t> is </a:t>
                </a:r>
                <a:r>
                  <a:rPr lang="en-US" sz="2000" dirty="0" err="1">
                    <a:solidFill>
                      <a:srgbClr val="000000"/>
                    </a:solidFill>
                    <a:ea typeface="Cambria Math" panose="02040503050406030204" pitchFamily="18" charset="0"/>
                    <a:sym typeface="Calibri"/>
                  </a:rPr>
                  <a:t>i</a:t>
                </a:r>
                <a:r>
                  <a:rPr lang="en-US" sz="2000" baseline="30000" dirty="0" err="1">
                    <a:solidFill>
                      <a:srgbClr val="000000"/>
                    </a:solidFill>
                    <a:ea typeface="Cambria Math" panose="02040503050406030204" pitchFamily="18" charset="0"/>
                    <a:sym typeface="Calibri"/>
                  </a:rPr>
                  <a:t>th</a:t>
                </a:r>
                <a:r>
                  <a:rPr lang="en-US" sz="2000" dirty="0">
                    <a:solidFill>
                      <a:srgbClr val="000000"/>
                    </a:solidFill>
                    <a:ea typeface="Cambria Math" panose="02040503050406030204" pitchFamily="18" charset="0"/>
                    <a:sym typeface="Calibri"/>
                  </a:rPr>
                  <a:t> satellite time.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ea typeface="Cambria Math" panose="02040503050406030204" pitchFamily="18" charset="0"/>
                    <a:sym typeface="Calibri"/>
                  </a:rPr>
                  <a:t> is actual reception time.  </a:t>
                </a:r>
                <a14:m>
                  <m:oMath xmlns:m="http://schemas.openxmlformats.org/officeDocument/2006/math">
                    <m:acc>
                      <m:accPr>
                        <m:chr m:val="̂"/>
                        <m:ctrlPr>
                          <a:rPr lang="en-US" sz="2000" i="1" smtClean="0">
                            <a:solidFill>
                              <a:srgbClr val="000000"/>
                            </a:solidFill>
                            <a:latin typeface="Cambria Math" panose="02040503050406030204" pitchFamily="18" charset="0"/>
                            <a:ea typeface="Cambria Math" panose="02040503050406030204" pitchFamily="18" charset="0"/>
                            <a:sym typeface="Calibri"/>
                          </a:rPr>
                        </m:ctrlPr>
                      </m:acc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e>
                    </m:acc>
                  </m:oMath>
                </a14:m>
                <a:r>
                  <a:rPr lang="en-US" sz="2000" dirty="0">
                    <a:solidFill>
                      <a:srgbClr val="000000"/>
                    </a:solidFill>
                    <a:ea typeface="Cambria Math" panose="02040503050406030204" pitchFamily="18" charset="0"/>
                    <a:sym typeface="Calibri"/>
                  </a:rPr>
                  <a:t> is receiver reception time.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𝑑</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sz="2000" i="1">
                                <a:solidFill>
                                  <a:srgbClr val="000000"/>
                                </a:solidFill>
                                <a:latin typeface="Cambria Math" panose="02040503050406030204" pitchFamily="18" charset="0"/>
                                <a:ea typeface="Cambria Math" panose="02040503050406030204" pitchFamily="18" charset="0"/>
                                <a:sym typeface="Calibri"/>
                              </a:rPr>
                            </m:ctrlPr>
                          </m:acc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𝑡</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e>
                        </m:acc>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b</m:t>
                        </m:r>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𝑠</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𝑝</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𝑏𝑐</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𝑑</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Solve equations for variables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𝑏</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Least squares: </a:t>
                </a:r>
                <a14:m>
                  <m:oMath xmlns:m="http://schemas.openxmlformats.org/officeDocument/2006/math">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acc>
                        <m:r>
                          <a:rPr lang="en-US" sz="2000"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acc>
                        <m:r>
                          <a:rPr lang="en-US" sz="2000" b="0" i="1" smtClean="0">
                            <a:solidFill>
                              <a:srgbClr val="000000"/>
                            </a:solidFill>
                            <a:latin typeface="Cambria Math" panose="02040503050406030204" pitchFamily="18" charset="0"/>
                            <a:ea typeface="Cambria Math" panose="02040503050406030204" pitchFamily="18" charset="0"/>
                            <a:sym typeface="Calibri"/>
                          </a:rPr>
                          <m:t>, </m:t>
                        </m:r>
                        <m:acc>
                          <m:accPr>
                            <m: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acc>
                        <m:r>
                          <a:rPr lang="en-US" sz="2000"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sym typeface="Calibri"/>
                              </a:rPr>
                              <m:t>𝑏</m:t>
                            </m:r>
                          </m:e>
                        </m:acc>
                      </m:e>
                    </m:d>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𝑎𝑟𝑔𝑚𝑖𝑛</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𝑏</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𝑏𝑐</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𝑝</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e>
                    </m:rad>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Carrier-Phase Enhancement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301" y="1395422"/>
                <a:ext cx="11414636" cy="5219690"/>
              </a:xfrm>
              <a:prstGeom prst="rect">
                <a:avLst/>
              </a:prstGeom>
              <a:blipFill>
                <a:blip r:embed="rId3"/>
                <a:stretch>
                  <a:fillRect l="-77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37518389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5"/>
                <a:stretch>
                  <a:fillRect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3" y="1689743"/>
                <a:ext cx="5695167" cy="424859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𝑟</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𝑑</m:t>
                    </m:r>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cos</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0</m:t>
                                </m:r>
                              </m:sub>
                            </m:sSub>
                          </m:e>
                        </m:d>
                      </m:e>
                    </m:func>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Wave arrives at B first.  Arrives at A with phase delay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ea typeface="Cambria Math" panose="02040503050406030204" pitchFamily="18" charset="0"/>
                          </a:rPr>
                          <m:t>0</m:t>
                        </m:r>
                      </m:sub>
                    </m:sSub>
                  </m:oMath>
                </a14:m>
                <a:r>
                  <a:rPr lang="en-US" dirty="0"/>
                  <a:t>, so</a:t>
                </a:r>
              </a:p>
              <a:p>
                <a:pPr marL="285750" indent="-285750">
                  <a:buFont typeface="Arial" panose="020B0604020202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𝑑</m:t>
                    </m:r>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e>
                    </m:func>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0"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Satellite moves in time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changing angle to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Suppose</a:t>
                </a:r>
                <a14:m>
                  <m:oMath xmlns:m="http://schemas.openxmlformats.org/officeDocument/2006/math">
                    <m:r>
                      <a:rPr lang="en-US" i="1" dirty="0"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and put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ea typeface="Cambria Math" panose="02040503050406030204" pitchFamily="18" charset="0"/>
                          </a:rPr>
                          <m:t>𝜆</m:t>
                        </m:r>
                      </m:den>
                    </m:f>
                  </m:oMath>
                </a14:m>
                <a:r>
                  <a:rPr lang="en-US" dirty="0"/>
                  <a:t> </a:t>
                </a:r>
              </a:p>
              <a:p>
                <a:pPr marL="742950" lvl="1" indent="-285750">
                  <a:buFont typeface="Arial" panose="020B0604020202020204" pitchFamily="34" charset="0"/>
                  <a:buChar char="•"/>
                </a:pPr>
                <a14:m>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𝑑</m:t>
                        </m:r>
                      </m:e>
                      <m:sup>
                        <m:r>
                          <a:rPr lang="en-US" b="0" i="1" dirty="0" smtClean="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e>
                      <m:sub>
                        <m:r>
                          <a:rPr lang="en-US" i="1">
                            <a:latin typeface="Cambria Math" panose="02040503050406030204" pitchFamily="18" charset="0"/>
                          </a:rPr>
                          <m:t>0</m:t>
                        </m:r>
                      </m:sub>
                    </m:sSub>
                  </m:oMath>
                </a14:m>
                <a:endParaRPr lang="en-US" dirty="0"/>
              </a:p>
              <a:p>
                <a:pPr marL="742950" lvl="1" indent="-285750">
                  <a:buFont typeface="Arial" panose="020B0604020202020204" pitchFamily="34" charset="0"/>
                  <a:buChar char="•"/>
                </a:pP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𝑑</m:t>
                        </m:r>
                      </m:e>
                      <m:sup>
                        <m:r>
                          <a:rPr lang="en-US" i="1" dirty="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We can solve for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oMath>
                </a14:m>
                <a:endParaRPr lang="en-US" dirty="0"/>
              </a:p>
              <a:p>
                <a:pPr marL="285750" indent="-285750">
                  <a:buFont typeface="Arial" panose="020B0604020202020204" pitchFamily="34" charset="0"/>
                  <a:buChar char="•"/>
                </a:pPr>
                <a:r>
                  <a:rPr lang="en-US" dirty="0"/>
                  <a:t>Now, </a:t>
                </a:r>
                <a14:m>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ea typeface="Cambria Math" panose="02040503050406030204" pitchFamily="18" charset="0"/>
                          </a:rPr>
                          <m:t>−1</m:t>
                        </m:r>
                      </m:sup>
                    </m:s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𝛿</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𝑢</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𝑠</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ea typeface="Cambria Math" panose="02040503050406030204" pitchFamily="18" charset="0"/>
                          </a:rPr>
                          <m:t>𝜙</m:t>
                        </m:r>
                      </m:sub>
                    </m:sSub>
                  </m:oMath>
                </a14:m>
                <a:endParaRPr lang="en-US" dirty="0"/>
              </a:p>
              <a:p>
                <a:pPr marL="285750" indent="-285750">
                  <a:buFont typeface="Arial" panose="020B0604020202020204" pitchFamily="34" charset="0"/>
                  <a:buChar char="•"/>
                </a:pPr>
                <a:r>
                  <a:rPr lang="en-US"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𝜙</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.025 </m:t>
                    </m:r>
                    <m:r>
                      <a:rPr lang="en-US" b="0" i="1" smtClean="0">
                        <a:latin typeface="Cambria Math" panose="02040503050406030204" pitchFamily="18" charset="0"/>
                        <a:ea typeface="Cambria Math" panose="02040503050406030204" pitchFamily="18" charset="0"/>
                      </a:rPr>
                      <m:t>𝑐𝑦𝑐𝑙𝑒𝑠</m:t>
                    </m:r>
                  </m:oMath>
                </a14:m>
                <a:r>
                  <a:rPr lang="en-US" dirty="0"/>
                  <a:t> (5mm), so we can recover </a:t>
                </a:r>
                <a14:m>
                  <m:oMath xmlns:m="http://schemas.openxmlformats.org/officeDocument/2006/math">
                    <m:r>
                      <a:rPr lang="en-US" b="0" i="1" smtClean="0">
                        <a:latin typeface="Cambria Math" panose="02040503050406030204" pitchFamily="18" charset="0"/>
                      </a:rPr>
                      <m:t>𝑟</m:t>
                    </m:r>
                  </m:oMath>
                </a14:m>
                <a:r>
                  <a:rPr lang="en-US" dirty="0"/>
                  <a:t> to mm precision</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3" y="1689743"/>
                <a:ext cx="5695167" cy="4248596"/>
              </a:xfrm>
              <a:prstGeom prst="rect">
                <a:avLst/>
              </a:prstGeom>
              <a:blipFill>
                <a:blip r:embed="rId6"/>
                <a:stretch>
                  <a:fillRect l="-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9040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2" name="Group 1">
            <a:extLst>
              <a:ext uri="{FF2B5EF4-FFF2-40B4-BE49-F238E27FC236}">
                <a16:creationId xmlns:a16="http://schemas.microsoft.com/office/drawing/2014/main" id="{595C5C77-C10F-6743-91AA-C8B794FB5C02}"/>
              </a:ext>
            </a:extLst>
          </p:cNvPr>
          <p:cNvGrpSpPr/>
          <p:nvPr/>
        </p:nvGrpSpPr>
        <p:grpSpPr>
          <a:xfrm>
            <a:off x="1215246" y="1328615"/>
            <a:ext cx="8859495" cy="4246846"/>
            <a:chOff x="1215246" y="1328615"/>
            <a:chExt cx="8859495"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11808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−162.5</m:t>
                    </m:r>
                    <m:r>
                      <a:rPr lang="en-US" b="0" i="1" smtClean="0">
                        <a:latin typeface="Cambria Math" panose="02040503050406030204" pitchFamily="18" charset="0"/>
                      </a:rPr>
                      <m:t>𝑑𝐵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≤−154.5</m:t>
                    </m:r>
                    <m:r>
                      <a:rPr lang="en-US" b="0" i="1" smtClean="0">
                        <a:latin typeface="Cambria Math" panose="02040503050406030204" pitchFamily="18" charset="0"/>
                        <a:ea typeface="Cambria Math" panose="02040503050406030204" pitchFamily="18" charset="0"/>
                      </a:rPr>
                      <m:t>𝑑𝐵</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𝜏</m:t>
                        </m:r>
                      </m:sub>
                    </m:sSub>
                    <m:r>
                      <a:rPr lang="en-US" b="0" i="1" smtClean="0">
                        <a:latin typeface="Cambria Math" panose="02040503050406030204" pitchFamily="18" charset="0"/>
                      </a:rPr>
                      <m:t>=</m:t>
                    </m:r>
                    <m:r>
                      <a:rPr lang="en-US" b="0" i="1" smtClean="0">
                        <a:latin typeface="Cambria Math" panose="02040503050406030204" pitchFamily="18" charset="0"/>
                      </a:rPr>
                      <m:t>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4</m:t>
                            </m:r>
                            <m:r>
                              <a:rPr lang="en-US" b="0" i="1" smtClean="0">
                                <a:latin typeface="Cambria Math" panose="02040503050406030204" pitchFamily="18" charset="0"/>
                              </a:rPr>
                              <m:t>𝑇</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𝐶</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den>
                            </m:f>
                          </m:den>
                        </m:f>
                      </m:e>
                    </m:rad>
                  </m:oMath>
                </a14:m>
                <a:r>
                  <a:rPr lang="en-US" dirty="0"/>
                  <a:t> where </a:t>
                </a:r>
                <a14:m>
                  <m:oMath xmlns:m="http://schemas.openxmlformats.org/officeDocument/2006/math">
                    <m:r>
                      <a:rPr lang="en-US" i="1" smtClean="0">
                        <a:latin typeface="Cambria Math" panose="02040503050406030204" pitchFamily="18" charset="0"/>
                        <a:ea typeface="Cambria Math" panose="02040503050406030204" pitchFamily="18" charset="0"/>
                      </a:rPr>
                      <m:t>𝜏</m:t>
                    </m:r>
                  </m:oMath>
                </a14:m>
                <a:r>
                  <a:rPr lang="en-US" dirty="0"/>
                  <a:t> is the noise sample interval, </a:t>
                </a:r>
                <a14:m>
                  <m:oMath xmlns:m="http://schemas.openxmlformats.org/officeDocument/2006/math">
                    <m:r>
                      <a:rPr lang="en-US" b="0" i="1" smtClean="0">
                        <a:latin typeface="Cambria Math" panose="02040503050406030204" pitchFamily="18" charset="0"/>
                      </a:rPr>
                      <m:t>𝑑</m:t>
                    </m:r>
                  </m:oMath>
                </a14:m>
                <a:r>
                  <a:rPr lang="en-US" dirty="0"/>
                  <a:t> is the correlator interval, </a:t>
                </a:r>
                <a14:m>
                  <m:oMath xmlns:m="http://schemas.openxmlformats.org/officeDocument/2006/math">
                    <m:r>
                      <a:rPr lang="en-US" b="0" i="1" smtClean="0">
                        <a:latin typeface="Cambria Math" panose="02040503050406030204" pitchFamily="18" charset="0"/>
                      </a:rPr>
                      <m:t>𝑇</m:t>
                    </m:r>
                  </m:oMath>
                </a14:m>
                <a:r>
                  <a:rPr lang="en-US" dirty="0"/>
                  <a:t> is the averaging time, </a:t>
                </a:r>
                <a14:m>
                  <m:oMath xmlns:m="http://schemas.openxmlformats.org/officeDocument/2006/math">
                    <m:r>
                      <a:rPr lang="en-US" b="0" i="1" smtClean="0">
                        <a:latin typeface="Cambria Math" panose="02040503050406030204" pitchFamily="18" charset="0"/>
                      </a:rPr>
                      <m:t>𝑑</m:t>
                    </m:r>
                  </m:oMath>
                </a14:m>
                <a:r>
                  <a:rPr lang="en-US" dirty="0"/>
                  <a:t> is measured in chips and so </a:t>
                </a:r>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
                      <a:rPr lang="en-US" b="0" i="1" smtClean="0">
                        <a:latin typeface="Cambria Math" panose="02040503050406030204" pitchFamily="18" charset="0"/>
                      </a:rPr>
                      <m:t> </m:t>
                    </m:r>
                  </m:oMath>
                </a14:m>
                <a:r>
                  <a:rPr lang="en-US"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609" t="-342" r="-203"/>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Processing Nomenclature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65110" y="1523781"/>
                <a:ext cx="10328988" cy="46682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limLoc m:val="undOv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𝑒</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𝑗</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𝑑𝑡</m:t>
                        </m:r>
                      </m:e>
                    </m:nary>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ℱ</m:t>
                        </m:r>
                      </m:e>
                      <m:sup>
                        <m:r>
                          <a:rPr lang="en-US" sz="2000" b="0" i="1" smtClean="0">
                            <a:solidFill>
                              <a:srgbClr val="000000"/>
                            </a:solidFill>
                            <a:latin typeface="Cambria Math" panose="02040503050406030204" pitchFamily="18" charset="0"/>
                            <a:ea typeface="Cambria Math" panose="02040503050406030204" pitchFamily="18" charset="0"/>
                            <a:sym typeface="Calibri"/>
                          </a:rPr>
                          <m:t>−1</m:t>
                        </m:r>
                      </m:sup>
                    </m:sSup>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nary>
                      <m:naryPr>
                        <m:limLoc m:val="undOvr"/>
                        <m:ctrlPr>
                          <a:rPr lang="en-US" sz="2000" i="1">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𝑒</m:t>
                            </m:r>
                          </m:e>
                          <m:sup>
                            <m:r>
                              <a:rPr lang="en-US" sz="2000" i="1">
                                <a:solidFill>
                                  <a:srgbClr val="000000"/>
                                </a:solidFill>
                                <a:latin typeface="Cambria Math" panose="02040503050406030204" pitchFamily="18" charset="0"/>
                                <a:ea typeface="Cambria Math" panose="02040503050406030204" pitchFamily="18" charset="0"/>
                                <a:sym typeface="Calibri"/>
                              </a:rPr>
                              <m:t>𝑗</m:t>
                            </m:r>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𝑡</m:t>
                            </m:r>
                          </m:sup>
                        </m:sSup>
                        <m:r>
                          <a:rPr lang="en-US" sz="2000" i="1">
                            <a:solidFill>
                              <a:srgbClr val="000000"/>
                            </a:solidFill>
                            <a:latin typeface="Cambria Math" panose="02040503050406030204" pitchFamily="18" charset="0"/>
                            <a:ea typeface="Cambria Math" panose="02040503050406030204" pitchFamily="18" charset="0"/>
                            <a:sym typeface="Calibri"/>
                          </a:rPr>
                          <m:t>𝑑</m:t>
                        </m:r>
                        <m:r>
                          <a:rPr lang="en-US" sz="2000" i="1" smtClean="0">
                            <a:solidFill>
                              <a:srgbClr val="000000"/>
                            </a:solidFill>
                            <a:latin typeface="Cambria Math" panose="02040503050406030204" pitchFamily="18" charset="0"/>
                            <a:ea typeface="Cambria Math" panose="02040503050406030204" pitchFamily="18" charset="0"/>
                            <a:sym typeface="Calibri"/>
                          </a:rPr>
                          <m:t>𝜔</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Output operator: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 LTI: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e>
                    </m:d>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Impulse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smtClean="0">
                            <a:solidFill>
                              <a:srgbClr val="000000"/>
                            </a:solidFill>
                            <a:latin typeface="Cambria Math" panose="02040503050406030204" pitchFamily="18" charset="0"/>
                            <a:ea typeface="Cambria Math" panose="02040503050406030204" pitchFamily="18" charset="0"/>
                            <a:sym typeface="Calibri"/>
                          </a:rPr>
                          <m:t>𝛿</m:t>
                        </m:r>
                        <m:r>
                          <a:rPr lang="en-US" sz="200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=0, </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&lt;0.</m:t>
                    </m:r>
                  </m:oMath>
                </a14:m>
                <a:r>
                  <a:rPr lang="en-US" sz="2000" dirty="0">
                    <a:solidFill>
                      <a:srgbClr val="000000"/>
                    </a:solidFill>
                    <a:ea typeface="Cambria Math" panose="02040503050406030204" pitchFamily="18" charset="0"/>
                    <a:sym typeface="Calibri"/>
                  </a:rPr>
                  <a:t>  For 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𝑡</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b="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Frequency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e>
                    </m:d>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𝑌</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Misc</a:t>
                </a:r>
                <a:endParaRPr lang="en-US" sz="2000" dirty="0">
                  <a:solidFill>
                    <a:srgbClr val="000000"/>
                  </a:solidFill>
                  <a:ea typeface="Cambria Math" panose="02040503050406030204" pitchFamily="18" charset="0"/>
                  <a:sym typeface="Calibri"/>
                </a:endParaRP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BSPK with SNR 10dB,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𝐵𝐸𝑅</m:t>
                    </m:r>
                    <m:r>
                      <a:rPr lang="en-US" sz="2000" b="0" i="1" smtClean="0">
                        <a:solidFill>
                          <a:srgbClr val="000000"/>
                        </a:solidFill>
                        <a:latin typeface="Cambria Math" panose="02040503050406030204" pitchFamily="18" charset="0"/>
                        <a:ea typeface="Cambria Math" panose="02040503050406030204" pitchFamily="18" charset="0"/>
                        <a:sym typeface="Calibri"/>
                      </a:rPr>
                      <m:t>&lt;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1Mbps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 with SNR 20dB,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4Mbps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QAM256 with SNR 30dB,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8Mbps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CSMA/CD (carrier sense, multiple access, collision detect)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CDMA (code division multiplexing with chipping)</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65110" y="1523781"/>
                <a:ext cx="10328988" cy="4668261"/>
              </a:xfrm>
              <a:prstGeom prst="rect">
                <a:avLst/>
              </a:prstGeom>
              <a:blipFill>
                <a:blip r:embed="rId3"/>
                <a:stretch>
                  <a:fillRect l="-983" t="-1222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30795523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459442" y="1523698"/>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459442" y="1523698"/>
                <a:ext cx="6673639" cy="3390018"/>
              </a:xfrm>
              <a:prstGeom prst="rect">
                <a:avLst/>
              </a:prstGeom>
              <a:blipFill>
                <a:blip r:embed="rId3"/>
                <a:stretch>
                  <a:fillRect l="-760" t="-375"/>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891"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942"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97137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Measures timing characteristics and voltage characteristics</a:t>
            </a:r>
          </a:p>
          <a:p>
            <a:pPr marL="800100" lvl="1" indent="-342900">
              <a:buFont typeface="Arial" panose="020B0604020202020204" pitchFamily="34" charset="0"/>
              <a:buChar char="•"/>
            </a:pPr>
            <a:r>
              <a:rPr lang="en-US" dirty="0"/>
              <a:t>Frequency and period </a:t>
            </a:r>
          </a:p>
          <a:p>
            <a:pPr marL="800100" lvl="1" indent="-342900">
              <a:buFont typeface="Arial" panose="020B0604020202020204" pitchFamily="34" charset="0"/>
              <a:buChar char="•"/>
            </a:pPr>
            <a:r>
              <a:rPr lang="en-US" dirty="0"/>
              <a:t>Duty cycle </a:t>
            </a:r>
          </a:p>
          <a:p>
            <a:pPr marL="800100" lvl="1" indent="-342900">
              <a:buFont typeface="Arial" panose="020B0604020202020204" pitchFamily="34" charset="0"/>
              <a:buChar char="•"/>
            </a:pPr>
            <a:r>
              <a:rPr lang="en-US" dirty="0"/>
              <a:t>Rise and fall time</a:t>
            </a:r>
          </a:p>
          <a:p>
            <a:pPr marL="800100" lvl="1" indent="-342900">
              <a:buFont typeface="Arial" panose="020B0604020202020204" pitchFamily="34" charset="0"/>
              <a:buChar char="•"/>
            </a:pPr>
            <a:r>
              <a:rPr lang="en-US" dirty="0"/>
              <a:t>Amplitude </a:t>
            </a:r>
          </a:p>
          <a:p>
            <a:pPr marL="800100" lvl="1" indent="-342900">
              <a:buFont typeface="Arial" panose="020B0604020202020204" pitchFamily="34" charset="0"/>
              <a:buChar char="•"/>
            </a:pPr>
            <a:r>
              <a:rPr lang="en-US" dirty="0"/>
              <a:t>Maximum and minimum voltages </a:t>
            </a:r>
          </a:p>
          <a:p>
            <a:pPr marL="800100" lvl="1" indent="-342900">
              <a:buFont typeface="Arial" panose="020B0604020202020204" pitchFamily="34" charset="0"/>
              <a:buChar char="•"/>
            </a:pPr>
            <a:r>
              <a:rPr lang="en-US" dirty="0"/>
              <a:t>Mean and average voltages</a:t>
            </a:r>
          </a:p>
          <a:p>
            <a:pPr marL="342900" indent="-342900">
              <a:buFont typeface="Arial" panose="020B0604020202020204" pitchFamily="34" charset="0"/>
              <a:buChar char="•"/>
            </a:pPr>
            <a:r>
              <a:rPr lang="en-US" sz="2000" dirty="0"/>
              <a:t>Specs</a:t>
            </a:r>
          </a:p>
          <a:p>
            <a:pPr marL="800100" lvl="1" indent="-342900">
              <a:buFont typeface="Arial" panose="020B0604020202020204" pitchFamily="34" charset="0"/>
              <a:buChar char="•"/>
            </a:pPr>
            <a:r>
              <a:rPr lang="en-US" dirty="0"/>
              <a:t>Bandwidth – Oscilloscopes have limits as to how fast they can see a signal change. The bandwidth of a scope specifies the range of frequencies it can reliably measure.</a:t>
            </a:r>
          </a:p>
          <a:p>
            <a:pPr marL="800100" lvl="1" indent="-342900">
              <a:buFont typeface="Arial" panose="020B0604020202020204" pitchFamily="34" charset="0"/>
              <a:buChar char="•"/>
            </a:pPr>
            <a:r>
              <a:rPr lang="en-US" dirty="0"/>
              <a:t>Digital vs. Analog  </a:t>
            </a:r>
          </a:p>
          <a:p>
            <a:pPr marL="800100" lvl="1" indent="-342900">
              <a:buFont typeface="Arial" panose="020B0604020202020204" pitchFamily="34" charset="0"/>
              <a:buChar char="•"/>
            </a:pPr>
            <a:r>
              <a:rPr lang="en-US" dirty="0"/>
              <a:t>Number channels</a:t>
            </a:r>
          </a:p>
          <a:p>
            <a:pPr marL="800100" lvl="1" indent="-342900">
              <a:buFont typeface="Arial" panose="020B0604020202020204" pitchFamily="34" charset="0"/>
              <a:buChar char="•"/>
            </a:pPr>
            <a:r>
              <a:rPr lang="en-US" dirty="0"/>
              <a:t>Sampling rate</a:t>
            </a:r>
          </a:p>
          <a:p>
            <a:pPr marL="800100" lvl="1" indent="-342900">
              <a:buFont typeface="Arial" panose="020B0604020202020204" pitchFamily="34" charset="0"/>
              <a:buChar char="•"/>
            </a:pPr>
            <a:r>
              <a:rPr lang="en-US" dirty="0"/>
              <a:t>Rise time - Fastest rising pulse it can measure. Rise time = .35 / BW</a:t>
            </a:r>
          </a:p>
          <a:p>
            <a:pPr marL="800100" lvl="1" indent="-342900">
              <a:buFont typeface="Arial" panose="020B0604020202020204" pitchFamily="34" charset="0"/>
              <a:buChar char="•"/>
            </a:pPr>
            <a:r>
              <a:rPr lang="en-US" dirty="0"/>
              <a:t>Max input</a:t>
            </a:r>
          </a:p>
          <a:p>
            <a:pPr marL="800100" lvl="1" indent="-342900">
              <a:buFont typeface="Arial" panose="020B0604020202020204" pitchFamily="34" charset="0"/>
              <a:buChar char="•"/>
            </a:pPr>
            <a:r>
              <a:rPr lang="en-US" dirty="0"/>
              <a:t>Resolution</a:t>
            </a:r>
          </a:p>
          <a:p>
            <a:pPr marL="800100" lvl="1" indent="-342900">
              <a:buFont typeface="Arial" panose="020B0604020202020204" pitchFamily="34" charset="0"/>
              <a:buChar char="•"/>
            </a:pPr>
            <a:r>
              <a:rPr lang="en-US" dirty="0"/>
              <a:t>Vertical sensitivity</a:t>
            </a:r>
          </a:p>
          <a:p>
            <a:pPr marL="800100" lvl="1" indent="-342900">
              <a:buFont typeface="Arial" panose="020B0604020202020204" pitchFamily="34" charset="0"/>
              <a:buChar char="•"/>
            </a:pPr>
            <a:r>
              <a:rPr lang="en-US" dirty="0"/>
              <a:t>Time base</a:t>
            </a:r>
          </a:p>
          <a:p>
            <a:pPr marL="800100" lvl="1" indent="-342900">
              <a:buFont typeface="Arial" panose="020B0604020202020204" pitchFamily="34" charset="0"/>
              <a:buChar char="•"/>
            </a:pPr>
            <a:r>
              <a:rPr lang="en-US" dirty="0"/>
              <a:t>Input impedance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p:spTree>
    <p:extLst>
      <p:ext uri="{BB962C8B-B14F-4D97-AF65-F5344CB8AC3E}">
        <p14:creationId xmlns:p14="http://schemas.microsoft.com/office/powerpoint/2010/main" val="40406496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97137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Subsystems</a:t>
            </a:r>
          </a:p>
          <a:p>
            <a:pPr marL="800100" lvl="1" indent="-342900">
              <a:buFont typeface="Arial" panose="020B0604020202020204" pitchFamily="34" charset="0"/>
              <a:buChar char="•"/>
            </a:pPr>
            <a:r>
              <a:rPr lang="en-US" sz="2000" dirty="0"/>
              <a:t>Display</a:t>
            </a:r>
          </a:p>
          <a:p>
            <a:pPr marL="800100" lvl="1" indent="-342900">
              <a:buFont typeface="Arial" panose="020B0604020202020204" pitchFamily="34" charset="0"/>
              <a:buChar char="•"/>
            </a:pPr>
            <a:r>
              <a:rPr lang="en-US" sz="2000" dirty="0"/>
              <a:t>Horizontal</a:t>
            </a:r>
          </a:p>
          <a:p>
            <a:pPr marL="800100" lvl="1" indent="-342900">
              <a:buFont typeface="Arial" panose="020B0604020202020204" pitchFamily="34" charset="0"/>
              <a:buChar char="•"/>
            </a:pPr>
            <a:r>
              <a:rPr lang="en-US" sz="2000" dirty="0"/>
              <a:t>Vertical</a:t>
            </a:r>
          </a:p>
          <a:p>
            <a:pPr marL="800100" lvl="1" indent="-342900">
              <a:buFont typeface="Arial" panose="020B0604020202020204" pitchFamily="34" charset="0"/>
              <a:buChar char="•"/>
            </a:pPr>
            <a:r>
              <a:rPr lang="en-US" sz="2000" dirty="0"/>
              <a:t>Trigger</a:t>
            </a:r>
          </a:p>
          <a:p>
            <a:pPr marL="800100" lvl="1" indent="-342900">
              <a:buFont typeface="Arial" panose="020B0604020202020204" pitchFamily="34" charset="0"/>
              <a:buChar char="•"/>
            </a:pPr>
            <a:r>
              <a:rPr lang="en-US" sz="2000" dirty="0"/>
              <a:t>Inputs</a:t>
            </a:r>
          </a:p>
          <a:p>
            <a:pPr lvl="1"/>
            <a:endParaRPr lang="en-US" sz="2000" dirty="0"/>
          </a:p>
          <a:p>
            <a:pPr marL="285750" indent="-285750">
              <a:buFont typeface="Arial" panose="020B0604020202020204" pitchFamily="34" charset="0"/>
              <a:buChar char="•"/>
            </a:pPr>
            <a:r>
              <a:rPr lang="en-US" sz="2000" dirty="0"/>
              <a:t>The Trigger tells the scope what parts of the signal to start measuring. </a:t>
            </a:r>
          </a:p>
          <a:p>
            <a:pPr marL="285750" indent="-285750">
              <a:buFont typeface="Arial" panose="020B0604020202020204" pitchFamily="34" charset="0"/>
              <a:buChar char="•"/>
            </a:pPr>
            <a:r>
              <a:rPr lang="en-US" sz="2000" dirty="0"/>
              <a:t> Consists of a level knob and a set of buttons to select the source and type of the trigger. </a:t>
            </a:r>
          </a:p>
          <a:p>
            <a:pPr marL="285750" indent="-285750">
              <a:buFont typeface="Arial" panose="020B0604020202020204" pitchFamily="34" charset="0"/>
              <a:buChar char="•"/>
            </a:pPr>
            <a:r>
              <a:rPr lang="en-US" sz="2000" dirty="0"/>
              <a:t>There are a variety of </a:t>
            </a:r>
            <a:r>
              <a:rPr lang="en-US" sz="2000" b="1" dirty="0"/>
              <a:t>trigger types</a:t>
            </a:r>
            <a:r>
              <a:rPr lang="en-US" sz="2000" dirty="0"/>
              <a:t>, which manipulate how the trigger is activated:</a:t>
            </a:r>
          </a:p>
          <a:p>
            <a:pPr marL="742950" lvl="1" indent="-285750">
              <a:buFont typeface="Arial" panose="020B0604020202020204" pitchFamily="34" charset="0"/>
              <a:buChar char="•"/>
            </a:pPr>
            <a:r>
              <a:rPr lang="en-US" sz="2000" dirty="0"/>
              <a:t>An </a:t>
            </a:r>
            <a:r>
              <a:rPr lang="en-US" sz="2000" b="1" dirty="0"/>
              <a:t>edge</a:t>
            </a:r>
            <a:r>
              <a:rPr lang="en-US" sz="2000" dirty="0"/>
              <a:t> </a:t>
            </a:r>
            <a:r>
              <a:rPr lang="en-US" sz="2000" dirty="0" err="1"/>
              <a:t>triggerwill</a:t>
            </a:r>
            <a:r>
              <a:rPr lang="en-US" sz="2000" dirty="0"/>
              <a:t> key the oscilloscope to start measuring when the signal voltage passes a certain level. An edge trigger can be set to catch on a rising or falling edge (or both).</a:t>
            </a:r>
          </a:p>
          <a:p>
            <a:pPr marL="742950" lvl="1" indent="-285750">
              <a:buFont typeface="Arial" panose="020B0604020202020204" pitchFamily="34" charset="0"/>
              <a:buChar char="•"/>
            </a:pPr>
            <a:r>
              <a:rPr lang="en-US" sz="2000" dirty="0"/>
              <a:t>A </a:t>
            </a:r>
            <a:r>
              <a:rPr lang="en-US" sz="2000" b="1" dirty="0"/>
              <a:t>pulse</a:t>
            </a:r>
            <a:r>
              <a:rPr lang="en-US" sz="2000" dirty="0"/>
              <a:t> trigger tells the scope to key in on a specified “pulse” of voltage. You can specify the duration and direction of the pulse. For example, it can be a tiny blip of 0V -&gt; 5V -&gt; 0V, or it can be a seconds-long dip from 5V to 0V, back to 5V.</a:t>
            </a:r>
          </a:p>
          <a:p>
            <a:pPr marL="742950" lvl="1" indent="-285750">
              <a:buFont typeface="Arial" panose="020B0604020202020204" pitchFamily="34" charset="0"/>
              <a:buChar char="•"/>
            </a:pPr>
            <a:r>
              <a:rPr lang="en-US" sz="2000" dirty="0"/>
              <a:t>A </a:t>
            </a:r>
            <a:r>
              <a:rPr lang="en-US" sz="2000" b="1" dirty="0"/>
              <a:t>slope</a:t>
            </a:r>
            <a:r>
              <a:rPr lang="en-US" sz="2000" dirty="0"/>
              <a:t> trigger can be set to trigger the scope on a positive or negative slope over a specified amount of time.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pic>
        <p:nvPicPr>
          <p:cNvPr id="6" name="Picture 5" descr="cope screen example">
            <a:extLst>
              <a:ext uri="{FF2B5EF4-FFF2-40B4-BE49-F238E27FC236}">
                <a16:creationId xmlns:a16="http://schemas.microsoft.com/office/drawing/2014/main" id="{14FDEE8A-6A4C-E749-997E-50FF8B2475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49905" y="459885"/>
            <a:ext cx="3456566" cy="2457623"/>
          </a:xfrm>
          <a:prstGeom prst="rect">
            <a:avLst/>
          </a:prstGeom>
          <a:noFill/>
          <a:ln>
            <a:noFill/>
          </a:ln>
        </p:spPr>
      </p:pic>
    </p:spTree>
    <p:extLst>
      <p:ext uri="{BB962C8B-B14F-4D97-AF65-F5344CB8AC3E}">
        <p14:creationId xmlns:p14="http://schemas.microsoft.com/office/powerpoint/2010/main" val="26098219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85138" y="1125047"/>
            <a:ext cx="11130171" cy="57329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Probes</a:t>
            </a:r>
          </a:p>
          <a:p>
            <a:pPr marL="800100" lvl="1" indent="-342900">
              <a:buFont typeface="Arial" panose="020B0604020202020204" pitchFamily="34" charset="0"/>
              <a:buChar char="•"/>
            </a:pPr>
            <a:r>
              <a:rPr lang="en-US" b="1" dirty="0"/>
              <a:t>Passive probe</a:t>
            </a:r>
            <a:r>
              <a:rPr lang="en-US" dirty="0"/>
              <a:t>, included with most scopes. Most of the “stock” passive probes are </a:t>
            </a:r>
            <a:r>
              <a:rPr lang="en-US" b="1" dirty="0"/>
              <a:t>attenuated</a:t>
            </a:r>
            <a:r>
              <a:rPr lang="en-US" dirty="0"/>
              <a:t>. Attenuating probes have a large resistance intentionally built-in and shunted by a small </a:t>
            </a:r>
            <a:r>
              <a:rPr lang="en-US" u="sng" dirty="0">
                <a:hlinkClick r:id="rId3"/>
              </a:rPr>
              <a:t>capacitor</a:t>
            </a:r>
            <a:r>
              <a:rPr lang="en-US" dirty="0"/>
              <a:t>, which helps to minimize the effect that a long cable might have on loading your circuit. </a:t>
            </a:r>
          </a:p>
          <a:p>
            <a:pPr marL="800100" lvl="1" indent="-342900">
              <a:buFont typeface="Arial" panose="020B0604020202020204" pitchFamily="34" charset="0"/>
              <a:buChar char="•"/>
            </a:pPr>
            <a:r>
              <a:rPr lang="en-US" dirty="0"/>
              <a:t>Most probes have a 9MΩ </a:t>
            </a:r>
            <a:r>
              <a:rPr lang="en-US" u="sng" dirty="0">
                <a:hlinkClick r:id="rId4"/>
              </a:rPr>
              <a:t>resistor</a:t>
            </a:r>
            <a:r>
              <a:rPr lang="en-US" dirty="0"/>
              <a:t> for attenuating, which, when combined with a standard 1MΩ input impedance on a scope, creates a 1/10 voltage divider. These probes are commonly called </a:t>
            </a:r>
            <a:r>
              <a:rPr lang="en-US" b="1" dirty="0"/>
              <a:t>10X attenuated probes</a:t>
            </a:r>
            <a:r>
              <a:rPr lang="en-US" dirty="0"/>
              <a:t>. Many probes include a switch to select between 10X and 1X (no attenuation).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pic>
        <p:nvPicPr>
          <p:cNvPr id="3076" name="Picture 4">
            <a:extLst>
              <a:ext uri="{FF2B5EF4-FFF2-40B4-BE49-F238E27FC236}">
                <a16:creationId xmlns:a16="http://schemas.microsoft.com/office/drawing/2014/main" id="{F5E3E723-0F84-B14E-9B69-EAD2B9665A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6800" y="4597167"/>
            <a:ext cx="3444240" cy="1468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370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spTree>
    <p:extLst>
      <p:ext uri="{BB962C8B-B14F-4D97-AF65-F5344CB8AC3E}">
        <p14:creationId xmlns:p14="http://schemas.microsoft.com/office/powerpoint/2010/main" val="3669073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9064</TotalTime>
  <Words>7900</Words>
  <Application>Microsoft Macintosh PowerPoint</Application>
  <PresentationFormat>Widescreen</PresentationFormat>
  <Paragraphs>1770</Paragraphs>
  <Slides>95</Slides>
  <Notes>68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95</vt:i4>
      </vt:variant>
    </vt:vector>
  </HeadingPairs>
  <TitlesOfParts>
    <vt:vector size="102"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1183</cp:revision>
  <dcterms:created xsi:type="dcterms:W3CDTF">2021-07-06T18:24:07Z</dcterms:created>
  <dcterms:modified xsi:type="dcterms:W3CDTF">2022-03-14T18:26:25Z</dcterms:modified>
</cp:coreProperties>
</file>